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9" r:id="rId13"/>
    <p:sldId id="311" r:id="rId14"/>
    <p:sldId id="310" r:id="rId15"/>
    <p:sldId id="304" r:id="rId16"/>
    <p:sldId id="352" r:id="rId17"/>
    <p:sldId id="307" r:id="rId18"/>
    <p:sldId id="353" r:id="rId19"/>
    <p:sldId id="317" r:id="rId20"/>
    <p:sldId id="315" r:id="rId21"/>
    <p:sldId id="314" r:id="rId22"/>
    <p:sldId id="324" r:id="rId23"/>
    <p:sldId id="316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5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3" r:id="rId44"/>
    <p:sldId id="344" r:id="rId45"/>
    <p:sldId id="345" r:id="rId46"/>
    <p:sldId id="346" r:id="rId47"/>
    <p:sldId id="347" r:id="rId48"/>
    <p:sldId id="342" r:id="rId49"/>
    <p:sldId id="349" r:id="rId50"/>
    <p:sldId id="350" r:id="rId51"/>
    <p:sldId id="348" r:id="rId52"/>
    <p:sldId id="355" r:id="rId53"/>
    <p:sldId id="356" r:id="rId54"/>
    <p:sldId id="358" r:id="rId55"/>
    <p:sldId id="357" r:id="rId56"/>
    <p:sldId id="270" r:id="rId57"/>
    <p:sldId id="271" r:id="rId58"/>
    <p:sldId id="272" r:id="rId59"/>
    <p:sldId id="286" r:id="rId60"/>
    <p:sldId id="287" r:id="rId61"/>
    <p:sldId id="288" r:id="rId62"/>
    <p:sldId id="289" r:id="rId63"/>
    <p:sldId id="290" r:id="rId64"/>
    <p:sldId id="293" r:id="rId65"/>
    <p:sldId id="291" r:id="rId66"/>
    <p:sldId id="292" r:id="rId67"/>
    <p:sldId id="294" r:id="rId68"/>
    <p:sldId id="295" r:id="rId69"/>
    <p:sldId id="296" r:id="rId70"/>
    <p:sldId id="302" r:id="rId71"/>
    <p:sldId id="297" r:id="rId72"/>
    <p:sldId id="303" r:id="rId73"/>
    <p:sldId id="298" r:id="rId74"/>
    <p:sldId id="299" r:id="rId75"/>
    <p:sldId id="300" r:id="rId76"/>
    <p:sldId id="301" r:id="rId77"/>
    <p:sldId id="273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 custT="1"/>
      <dgm:spPr/>
      <dgm:t>
        <a:bodyPr/>
        <a:lstStyle/>
        <a:p>
          <a:r>
            <a:rPr lang="en-US" sz="2800" dirty="0"/>
            <a:t>Flying taxi which takeoff as a quad-copter, then continues its quad-plane phase and landing gradually as quad-copter</a:t>
          </a:r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 custT="1"/>
      <dgm:spPr/>
      <dgm:t>
        <a:bodyPr/>
        <a:lstStyle/>
        <a:p>
          <a:pPr rtl="0"/>
          <a:r>
            <a:rPr lang="en-US" sz="2800" dirty="0"/>
            <a:t>Max. takeoff weight about 3 Kg.</a:t>
          </a:r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 custT="1"/>
      <dgm:spPr/>
      <dgm:t>
        <a:bodyPr/>
        <a:lstStyle/>
        <a:p>
          <a:pPr rtl="0"/>
          <a:r>
            <a:rPr lang="en-US" sz="2800" dirty="0"/>
            <a:t>Max. wide of vehicle 0.8 meter.</a:t>
          </a:r>
          <a:endParaRPr lang="en-GB" sz="2800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 custT="1"/>
      <dgm:spPr/>
      <dgm:t>
        <a:bodyPr/>
        <a:lstStyle/>
        <a:p>
          <a:r>
            <a:rPr lang="en-US" sz="2800" dirty="0"/>
            <a:t>Minimum length for easy landing at any place.</a:t>
          </a:r>
          <a:endParaRPr lang="en-GB" sz="2800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</dgm:pt>
    <dgm:pt modelId="{685DA636-B3D0-42D1-BCD5-1B58CE2A9913}" type="pres">
      <dgm:prSet presAssocID="{931722F0-AE98-42FE-AD34-978FEE41B8F2}" presName="bracket" presStyleLbl="parChTrans1D1" presStyleIdx="0" presStyleCnt="2" custScaleY="89581" custLinFactNeighborX="-91032" custLinFactNeighborY="-6712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ScaleX="104226" custLinFactNeighborX="-42539" custLinFactNeighborY="-6338">
        <dgm:presLayoutVars>
          <dgm:bulletEnabled val="1"/>
        </dgm:presLayoutVars>
      </dgm:prSet>
      <dgm:spPr/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</dgm:pt>
    <dgm:pt modelId="{1494A230-1440-4770-A1C3-8B494795B56F}" type="pres">
      <dgm:prSet presAssocID="{DFEDF3D9-3DA2-4AC1-A80B-D06A5F5E5809}" presName="bracket" presStyleLbl="parChTrans1D1" presStyleIdx="1" presStyleCnt="2" custScaleY="78407" custLinFactNeighborX="-21637" custLinFactNeighborY="-523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X="101645" custScaleY="89920" custLinFactNeighborX="-55156" custLinFactNeighborY="-6253">
        <dgm:presLayoutVars>
          <dgm:bulletEnabled val="1"/>
        </dgm:presLayoutVars>
      </dgm:prSet>
      <dgm:spPr/>
    </dgm:pt>
  </dgm:ptLst>
  <dgm:cxnLst>
    <dgm:cxn modelId="{79E6890E-ECFB-42CF-A0DA-3356D4E683F6}" type="presOf" srcId="{01F4AC95-2392-4262-A07A-5F2974927CC5}" destId="{0526188B-DDD4-4A8E-A413-D88D9F47FA45}" srcOrd="0" destOrd="0" presId="urn:diagrams.loki3.com/BracketList"/>
    <dgm:cxn modelId="{A192DD1B-F9A3-493F-9C1B-2B9BA55AA4A2}" type="presOf" srcId="{577FBDA5-19E4-4CD8-8A40-25F0188EA8E8}" destId="{4C63A50D-511F-44D8-9320-3C42F423920F}" srcOrd="0" destOrd="0" presId="urn:diagrams.loki3.com/BracketList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00ABD023-9239-4E72-B96C-DA8069F76765}" type="presOf" srcId="{931722F0-AE98-42FE-AD34-978FEE41B8F2}" destId="{D904CC6F-7BDD-4608-8658-B7D0114CB9E4}" srcOrd="0" destOrd="0" presId="urn:diagrams.loki3.com/BracketList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71F5A059-8ECD-402A-9DF2-758A475ADB3D}" type="presOf" srcId="{744B831A-22CB-4D33-AC78-3294A52A3BF6}" destId="{0ECD19C8-7FFE-4134-ADEA-18D182D57451}" srcOrd="0" destOrd="1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9212E5B3-DFE5-4741-A657-A93D4D31FADD}" type="presOf" srcId="{884FD3F5-90FF-4417-B002-ABAD0C4C9F14}" destId="{0ECD19C8-7FFE-4134-ADEA-18D182D57451}" srcOrd="0" destOrd="0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1854" y="901906"/>
          <a:ext cx="2584101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sp:txBody>
      <dsp:txXfrm>
        <a:off x="1854" y="901906"/>
        <a:ext cx="2584101" cy="1265962"/>
      </dsp:txXfrm>
    </dsp:sp>
    <dsp:sp modelId="{685DA636-B3D0-42D1-BCD5-1B58CE2A9913}">
      <dsp:nvSpPr>
        <dsp:cNvPr id="0" name=""/>
        <dsp:cNvSpPr/>
      </dsp:nvSpPr>
      <dsp:spPr>
        <a:xfrm>
          <a:off x="2429653" y="618009"/>
          <a:ext cx="429252" cy="159477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13869" y="531925"/>
          <a:ext cx="6084544" cy="1780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Flying taxi which takeoff as a quad-copter, then continues its quad-plane phase and landing gradually as quad-copter</a:t>
          </a:r>
        </a:p>
      </dsp:txBody>
      <dsp:txXfrm>
        <a:off x="3113869" y="531925"/>
        <a:ext cx="6084544" cy="1780259"/>
      </dsp:txXfrm>
    </dsp:sp>
    <dsp:sp modelId="{C1A4D3E5-3659-4957-BD0D-60B92C64BBFE}">
      <dsp:nvSpPr>
        <dsp:cNvPr id="0" name=""/>
        <dsp:cNvSpPr/>
      </dsp:nvSpPr>
      <dsp:spPr>
        <a:xfrm>
          <a:off x="1854" y="2893763"/>
          <a:ext cx="2606026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sp:txBody>
      <dsp:txXfrm>
        <a:off x="1854" y="2893763"/>
        <a:ext cx="2606026" cy="1265962"/>
      </dsp:txXfrm>
    </dsp:sp>
    <dsp:sp modelId="{1494A230-1440-4770-A1C3-8B494795B56F}">
      <dsp:nvSpPr>
        <dsp:cNvPr id="0" name=""/>
        <dsp:cNvSpPr/>
      </dsp:nvSpPr>
      <dsp:spPr>
        <a:xfrm>
          <a:off x="2570023" y="2665360"/>
          <a:ext cx="437403" cy="15199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123743" y="2533978"/>
          <a:ext cx="6046538" cy="1743103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Max. takeoff weight about 3 Kg.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Max. wide of vehicle 0.8 meter.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Minimum length for easy landing at any place.</a:t>
          </a:r>
          <a:endParaRPr lang="en-GB" sz="2800" kern="1200" dirty="0"/>
        </a:p>
      </dsp:txBody>
      <dsp:txXfrm>
        <a:off x="3123743" y="2533978"/>
        <a:ext cx="6046538" cy="17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07.07.2019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234498" y="179215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766F0-07C8-4A56-8009-6C2F74773D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24" y="702463"/>
            <a:ext cx="7186411" cy="297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406CD-49A5-4E03-B013-5C5990F29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971" y="3899551"/>
            <a:ext cx="10528082" cy="28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947951" y="138675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252" y="1774013"/>
            <a:ext cx="7355495" cy="3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60620" y="640210"/>
            <a:ext cx="2222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Vehicle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20" y="1166022"/>
            <a:ext cx="658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Before designing the vehicle, goals, mission and constraints must be defined well to achieve the highest</a:t>
            </a:r>
            <a:r>
              <a:rPr lang="ar-EG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performance and efficiency: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42458909"/>
              </p:ext>
            </p:extLst>
          </p:nvPr>
        </p:nvGraphicFramePr>
        <p:xfrm>
          <a:off x="755028" y="1814945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67966" y="602092"/>
            <a:ext cx="293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Wing configuration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7724" y="1210517"/>
            <a:ext cx="421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Design parameters of Tandem wing plane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4" y="1876239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𝑆𝑡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Gap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Decalage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6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08185" y="657751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Criterion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0209" y="1274912"/>
            <a:ext cx="1860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Airfoil selection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4" y="1937004"/>
            <a:ext cx="9845329" cy="303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516" y="5157936"/>
            <a:ext cx="6096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26717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26888" y="448112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9893" y="939609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19444"/>
            <a:ext cx="10058400" cy="54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1" y="436882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9115" y="96010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190339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44542"/>
            <a:ext cx="10058400" cy="54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</p:spTree>
    <p:extLst>
      <p:ext uri="{BB962C8B-B14F-4D97-AF65-F5344CB8AC3E}">
        <p14:creationId xmlns:p14="http://schemas.microsoft.com/office/powerpoint/2010/main" val="1254786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912025" y="732954"/>
            <a:ext cx="2974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25" y="1527463"/>
            <a:ext cx="2706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part stability of quad-plane is checked and the airfoil design parameters (incidence angle, CG position, cruise speed and dimensions of wings) is chosen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86959"/>
              </p:ext>
            </p:extLst>
          </p:nvPr>
        </p:nvGraphicFramePr>
        <p:xfrm>
          <a:off x="4410547" y="1560436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Effect on the vehicle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2479377" y="91522"/>
            <a:ext cx="14561940" cy="1850558"/>
            <a:chOff x="1538805" y="3782765"/>
            <a:chExt cx="7992809" cy="185055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538805" y="3782765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40013" y="4432994"/>
              <a:ext cx="67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According to AIR&amp;SPACE magazine in April 2018 ,Prof.</a:t>
              </a:r>
              <a:r>
                <a:rPr lang="en-US" dirty="0"/>
                <a:t> </a:t>
              </a:r>
              <a:r>
                <a:rPr lang="en-US" b="1" dirty="0"/>
                <a:t>Vikas Prakash defined it as:</a:t>
              </a:r>
            </a:p>
            <a:p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1649633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3919692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394008" y="707196"/>
            <a:ext cx="328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Aerodynamic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227" y="1352435"/>
            <a:ext cx="10166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After trying different trials considering constraints and requirements, the best configuration has been chosen then stability and lift produced is checked.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23" y="4314422"/>
            <a:ext cx="5605566" cy="254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23" y="2183432"/>
            <a:ext cx="5605565" cy="21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85781" y="655680"/>
            <a:ext cx="553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92732" y="1178900"/>
                <a:ext cx="273318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/>
                  <a:t>0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32" y="1178900"/>
                <a:ext cx="2733184" cy="624273"/>
              </a:xfrm>
              <a:prstGeom prst="rect">
                <a:avLst/>
              </a:prstGeom>
              <a:blipFill>
                <a:blip r:embed="rId3"/>
                <a:stretch>
                  <a:fillRect l="-3341" r="-2450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0" y="1834580"/>
            <a:ext cx="5272630" cy="3896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88" y="1803174"/>
            <a:ext cx="5136524" cy="3927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6623" y="1324513"/>
            <a:ext cx="648568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For lift: At trim angle the lift must carry the vehicle</a:t>
            </a:r>
          </a:p>
        </p:txBody>
      </p:sp>
    </p:spTree>
    <p:extLst>
      <p:ext uri="{BB962C8B-B14F-4D97-AF65-F5344CB8AC3E}">
        <p14:creationId xmlns:p14="http://schemas.microsoft.com/office/powerpoint/2010/main" val="9125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137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Cruise speed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Span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4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Chord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977222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C.G.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6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analysis(NACA0015)</a:t>
            </a:r>
          </a:p>
        </p:txBody>
      </p:sp>
      <p:pic>
        <p:nvPicPr>
          <p:cNvPr id="11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792"/>
            <a:ext cx="10328564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analysis(Eppler423)</a:t>
            </a: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05792"/>
            <a:ext cx="10273145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4560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Comparison between 2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853498"/>
              </p:ext>
            </p:extLst>
          </p:nvPr>
        </p:nvGraphicFramePr>
        <p:xfrm>
          <a:off x="1205344" y="1108366"/>
          <a:ext cx="9365673" cy="498061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Model 2 (Eppler423)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0.45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latin typeface="+mn-lt"/>
                          <a:ea typeface="+mn-ea"/>
                          <a:cs typeface="+mn-cs"/>
                        </a:rPr>
                        <a:t>0.45</a:t>
                      </a:r>
                      <a:r>
                        <a:rPr lang="en-GB" sz="1800" baseline="0" dirty="0">
                          <a:effectLst/>
                          <a:latin typeface="+mn-lt"/>
                          <a:ea typeface="+mn-ea"/>
                          <a:cs typeface="+mn-cs"/>
                        </a:rPr>
                        <a:t>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9700" y="1705792"/>
            <a:ext cx="3052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7127"/>
              </p:ext>
            </p:extLst>
          </p:nvPr>
        </p:nvGraphicFramePr>
        <p:xfrm>
          <a:off x="4645012" y="2145405"/>
          <a:ext cx="5559887" cy="368169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Effect on the vehicle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178727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-172109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978680"/>
              </p:ext>
            </p:extLst>
          </p:nvPr>
        </p:nvGraphicFramePr>
        <p:xfrm>
          <a:off x="2035516" y="1337985"/>
          <a:ext cx="7422255" cy="482506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 (NACA0015)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06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Arm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Incidence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6460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Incidence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Trim angle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124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0.381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18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10.5%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06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2"/>
            <a:ext cx="10058400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" y="1637727"/>
            <a:ext cx="10058400" cy="5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2.   Lift Vs alpha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9"/>
            <a:ext cx="10044545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3.  </a:t>
            </a:r>
            <a:r>
              <a:rPr lang="en-US" dirty="0">
                <a:latin typeface="Tw Cen MT" panose="020B0602020104020603" pitchFamily="34" charset="0"/>
              </a:rPr>
              <a:t>Cm 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1483838"/>
            <a:ext cx="9683025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4.  </a:t>
            </a:r>
            <a:r>
              <a:rPr lang="en-US" dirty="0">
                <a:latin typeface="Tw Cen MT" panose="020B0602020104020603" pitchFamily="34" charset="0"/>
              </a:rPr>
              <a:t>Cn 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7" y="1483838"/>
            <a:ext cx="1008352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97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5.  Cl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8"/>
            <a:ext cx="9931546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6.  Cl/Cd Vs alpha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7"/>
            <a:ext cx="9820710" cy="5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7.  Cl^(3/2)/Cd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483838"/>
            <a:ext cx="1004865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136" y="1114506"/>
            <a:ext cx="9686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experimental design checking for results very important by focus on 2 important figures:(longitudinal static stability and lift generated from airfoil)</a:t>
            </a:r>
            <a:endParaRPr lang="en-GB" sz="2400" dirty="0"/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2222502"/>
            <a:ext cx="10058400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/>
              <a:t>We will illustrate this part by video its shown modes of longitudinal and lateral stability of plane by root locus and time response.</a:t>
            </a:r>
          </a:p>
          <a:p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B.  For lateral: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Type1: roll damping.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Type2,3: Dutch roll mode.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Type4: spiral mode.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53535" y="2432956"/>
            <a:ext cx="6466450" cy="235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lphaUcPeriod"/>
              <a:tabLst/>
            </a:pPr>
            <a:r>
              <a:rPr lang="en-GB" altLang="en-US" sz="2400" dirty="0"/>
              <a:t>For longitudinal: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Type1: short period mode. 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Type2: Pitching. 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en-US" sz="2400" dirty="0"/>
              <a:t>	Type3,4: motion around steady state flight.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GB" alt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753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derivatives from Xflr5: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0.38040 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326" r="-99505" b="-8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326" r="-500" b="-8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101149" r="-99505" b="-7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101149" r="-500" b="-7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03488" r="-99505" b="-62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03488" r="-500" b="-62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00000" r="-99505" b="-514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00000" r="-500" b="-514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74194" r="-99505" b="-381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74194" r="-500" b="-381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512791" r="-99505" b="-3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512791" r="-500" b="-3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05747" r="-99505" b="-2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05747" r="-500" b="-209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60215" r="-99505" b="-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60215" r="-500" b="-95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6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2122691"/>
            <a:ext cx="9683026" cy="32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09"/>
            <a:ext cx="9878402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" y="2337441"/>
            <a:ext cx="5048394" cy="4042391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4" y="2337441"/>
            <a:ext cx="5374761" cy="4042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1413" y="1930314"/>
            <a:ext cx="28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Horizontal speed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6205" y="1937331"/>
            <a:ext cx="26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Vertical speed response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3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4563" y="1930314"/>
            <a:ext cx="117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3466" y="1937331"/>
            <a:ext cx="132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angle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4"/>
            <a:ext cx="5006596" cy="4049408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1" y="2330424"/>
            <a:ext cx="5470314" cy="4224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10" y="1355184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7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0876"/>
            <a:ext cx="10065135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19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derivatives from Xflr5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1190" r="-100168" b="-8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1190" r="-336" b="-8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92391" r="-100168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92391" r="-336" b="-65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210714" r="-100168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210714" r="-336" b="-6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10714" r="-100168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10714" r="-336" b="-5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75000" r="-100168" b="-3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75000" r="-33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520238" r="-100168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520238" r="-336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20238" r="-100168" b="-2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20238" r="-336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57609" r="-100168" b="-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57609" r="-336" b="-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829762" r="-10016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829762" r="-33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37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346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lateral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10"/>
            <a:ext cx="9917038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5094" y="1930314"/>
            <a:ext cx="1518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Cruise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3568" y="1937331"/>
            <a:ext cx="104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Roll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337441"/>
            <a:ext cx="4885580" cy="4042391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2" y="2337441"/>
            <a:ext cx="5419363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11016" y="1930314"/>
            <a:ext cx="1106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Yaw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903" y="1937331"/>
            <a:ext cx="132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Bank angle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3"/>
            <a:ext cx="4948149" cy="4202085"/>
          </a:xfrm>
          <a:prstGeom prst="rect">
            <a:avLst/>
          </a:prstGeom>
        </p:spPr>
      </p:pic>
      <p:pic>
        <p:nvPicPr>
          <p:cNvPr id="1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84" y="2330423"/>
            <a:ext cx="5272251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4864" y="1100711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22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91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091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3D simulation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170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4695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83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Drive Robot (DD robot)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ROS and Its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b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Conjuration 1 (ROS PID) (</a:t>
            </a:r>
            <a:r>
              <a:rPr lang="en-US" sz="2800" dirty="0"/>
              <a:t>Low-pass filter on derivative term</a:t>
            </a:r>
            <a:r>
              <a:rPr lang="en-US" sz="2800" b="1" dirty="0"/>
              <a:t>)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2 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183172" y="147508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1758-76BB-4173-A463-952EF6EB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503" y="630247"/>
            <a:ext cx="8494073" cy="52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Gazebo)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ysClr val="windowText" lastClr="000000"/>
                  </a:solidFill>
                </a:rPr>
                <a:t>VIDEO  Position control 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Control Using(PX4,Gazebo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60736" y="173046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50" y="861590"/>
            <a:ext cx="1613234" cy="11642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50" y="1079450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3329" y="914707"/>
            <a:ext cx="1141386" cy="11642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062" y="914707"/>
            <a:ext cx="2891926" cy="10579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668" y="2225274"/>
            <a:ext cx="2693256" cy="15149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5161" y="2025805"/>
            <a:ext cx="2310490" cy="231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4B2E7-C66F-44B5-92C7-5CF2B224E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31" y="3776118"/>
            <a:ext cx="6019048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11728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0" y="874712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4" y="2112682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1623</Words>
  <Application>Microsoft Office PowerPoint</Application>
  <PresentationFormat>Widescreen</PresentationFormat>
  <Paragraphs>411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Marco A.Cosman</cp:lastModifiedBy>
  <cp:revision>72</cp:revision>
  <dcterms:created xsi:type="dcterms:W3CDTF">2017-01-05T13:17:27Z</dcterms:created>
  <dcterms:modified xsi:type="dcterms:W3CDTF">2019-07-07T21:10:22Z</dcterms:modified>
</cp:coreProperties>
</file>